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1" r:id="rId2"/>
    <p:sldId id="2709" r:id="rId3"/>
  </p:sldIdLst>
  <p:sldSz cx="12192000" cy="6858000"/>
  <p:notesSz cx="6858000" cy="9144000"/>
  <p:embeddedFontLst>
    <p:embeddedFont>
      <p:font typeface="Pretendard ExtraBold" panose="020B0600000101010101" charset="-127"/>
      <p:bold r:id="rId4"/>
    </p:embeddedFont>
    <p:embeddedFont>
      <p:font typeface="Pretendard Medium" panose="020B0600000101010101" charset="-127"/>
      <p:regular r:id="rId5"/>
    </p:embeddedFont>
    <p:embeddedFont>
      <p:font typeface="Pretendard SemiBold" panose="020B0600000101010101" charset="-127"/>
      <p:regular r:id="rId6"/>
      <p:bold r:id="rId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EDC8"/>
    <a:srgbClr val="AD4444"/>
    <a:srgbClr val="0EAE90"/>
    <a:srgbClr val="FFFFFF"/>
    <a:srgbClr val="F2F2F2"/>
    <a:srgbClr val="F85F5E"/>
    <a:srgbClr val="DEECF8"/>
    <a:srgbClr val="222567"/>
    <a:srgbClr val="0C967C"/>
    <a:srgbClr val="F8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6" autoAdjust="0"/>
    <p:restoredTop sz="95946"/>
  </p:normalViewPr>
  <p:slideViewPr>
    <p:cSldViewPr snapToGrid="0">
      <p:cViewPr varScale="1">
        <p:scale>
          <a:sx n="106" d="100"/>
          <a:sy n="106" d="100"/>
        </p:scale>
        <p:origin x="300" y="80"/>
      </p:cViewPr>
      <p:guideLst>
        <p:guide orient="horz" pos="7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F77B7F-26F4-70A1-9665-316F486B1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D45A061-0DF2-1502-F3CD-2D74BF8AD0D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1384903"/>
            <a:ext cx="0" cy="95710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F08DE6-0620-69EF-00A9-D592860E2F9C}"/>
              </a:ext>
            </a:extLst>
          </p:cNvPr>
          <p:cNvSpPr txBox="1"/>
          <p:nvPr userDrawn="1"/>
        </p:nvSpPr>
        <p:spPr>
          <a:xfrm flipH="1">
            <a:off x="3779520" y="902179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CDFE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2024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E269BE6-27BE-C48D-3093-00977BE54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33650"/>
            <a:ext cx="121920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R" altLang="en-US" sz="52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  <a:lvl2pPr marL="457200" indent="0" algn="ctr">
              <a:buNone/>
              <a:defRPr lang="ko-KR" altLang="en-US" sz="52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2pPr>
            <a:lvl3pPr marL="914400" indent="0" algn="ctr">
              <a:buNone/>
              <a:defRPr lang="ko-KR" altLang="en-US" sz="52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3pPr>
            <a:lvl4pPr marL="1371600" indent="0" algn="ctr">
              <a:buNone/>
              <a:defRPr lang="ko-KR" altLang="en-US" sz="52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4pPr>
            <a:lvl5pPr marL="1828800" indent="0" algn="ctr">
              <a:buNone/>
              <a:defRPr lang="ko-KR" altLang="en-US" sz="5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A8F7110A-E60D-7DD7-CA99-24FFDCB233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407254"/>
            <a:ext cx="12192000" cy="3693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buNone/>
              <a:defRPr lang="ko-KR" altLang="en-US" sz="18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457200" indent="0" algn="ctr">
              <a:buNone/>
              <a:defRPr lang="ko-KR" altLang="en-US" sz="52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2pPr>
            <a:lvl3pPr marL="914400" indent="0" algn="ctr">
              <a:buNone/>
              <a:defRPr lang="ko-KR" altLang="en-US" sz="52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3pPr>
            <a:lvl4pPr marL="1371600" indent="0" algn="ctr">
              <a:buNone/>
              <a:defRPr lang="ko-KR" altLang="en-US" sz="52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4pPr>
            <a:lvl5pPr marL="1828800" indent="0" algn="ctr">
              <a:buNone/>
              <a:defRPr lang="ko-KR" altLang="en-US" sz="52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61241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3C6D71-FF46-BFDB-0A57-5F3B119541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3" t="995" r="40566" b="995"/>
          <a:stretch/>
        </p:blipFill>
        <p:spPr>
          <a:xfrm>
            <a:off x="0" y="0"/>
            <a:ext cx="2384562" cy="6858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244E5A-91F1-F60A-2861-00426198A203}"/>
              </a:ext>
            </a:extLst>
          </p:cNvPr>
          <p:cNvCxnSpPr>
            <a:cxnSpLocks/>
          </p:cNvCxnSpPr>
          <p:nvPr userDrawn="1"/>
        </p:nvCxnSpPr>
        <p:spPr>
          <a:xfrm>
            <a:off x="153272" y="176689"/>
            <a:ext cx="132430" cy="137160"/>
          </a:xfrm>
          <a:prstGeom prst="line">
            <a:avLst/>
          </a:prstGeom>
          <a:ln w="15875" cap="rnd">
            <a:solidFill>
              <a:srgbClr val="36E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BE4EF2F-B17E-0D86-3EEA-3412470FE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0350" y="338028"/>
            <a:ext cx="2464315" cy="2521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4pPr>
            <a:lvl5pPr marL="0" indent="0" algn="l" defTabSz="914400" rtl="0" eaLnBrk="1" latinLnBrk="1" hangingPunct="1">
              <a:buNone/>
              <a:defRPr lang="ko-KR" altLang="en-US" sz="11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EE2AF15F-6479-4E65-5787-B2F084946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351" y="515491"/>
            <a:ext cx="2124212" cy="10156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CDA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  <a:lvl2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4pPr>
            <a:lvl5pPr marL="0" indent="0" algn="l" defTabSz="914400" rtl="0" eaLnBrk="1" latinLnBrk="1" hangingPunct="1">
              <a:buNone/>
              <a:defRPr lang="ko-KR" altLang="en-US" sz="11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72838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7FD5D27-04BC-1C15-AE27-4D475AF3EF06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BB849E38-A547-1489-CA66-91CAFBF9C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0350" y="338028"/>
            <a:ext cx="2464315" cy="2521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buNone/>
              <a:defRPr lang="ko-KR" altLang="en-US" sz="11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4pPr>
            <a:lvl5pPr marL="0" indent="0" algn="l" defTabSz="914400" rtl="0" eaLnBrk="1" latinLnBrk="1" hangingPunct="1">
              <a:buNone/>
              <a:defRPr lang="ko-KR" altLang="en-US" sz="11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88656AEC-A2DB-6DCA-AB95-177218FC28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350" y="515491"/>
            <a:ext cx="11931649" cy="4065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AE9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  <a:lvl2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4pPr>
            <a:lvl5pPr marL="0" indent="0" algn="l" defTabSz="914400" rtl="0" eaLnBrk="1" latinLnBrk="1" hangingPunct="1">
              <a:buNone/>
              <a:defRPr lang="ko-KR" altLang="en-US" sz="11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6C32A94-F043-C8C1-3F9A-BCF0638A8C32}"/>
              </a:ext>
            </a:extLst>
          </p:cNvPr>
          <p:cNvCxnSpPr>
            <a:cxnSpLocks/>
          </p:cNvCxnSpPr>
          <p:nvPr userDrawn="1"/>
        </p:nvCxnSpPr>
        <p:spPr>
          <a:xfrm>
            <a:off x="153272" y="176689"/>
            <a:ext cx="132430" cy="137160"/>
          </a:xfrm>
          <a:prstGeom prst="line">
            <a:avLst/>
          </a:prstGeom>
          <a:ln w="15875" cap="rnd">
            <a:solidFill>
              <a:srgbClr val="0EA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916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F37FDD-825C-5D56-6A0E-36FF3DDE6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72" b="4971"/>
          <a:stretch/>
        </p:blipFill>
        <p:spPr>
          <a:xfrm rot="10800000">
            <a:off x="0" y="6134099"/>
            <a:ext cx="12192000" cy="723899"/>
          </a:xfrm>
          <a:prstGeom prst="rect">
            <a:avLst/>
          </a:prstGeom>
        </p:spPr>
      </p:pic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ED019C13-52ED-083B-3DA2-CD86C419C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0350" y="338028"/>
            <a:ext cx="2464315" cy="2521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buNone/>
              <a:defRPr lang="ko-KR" altLang="en-US" sz="11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4pPr>
            <a:lvl5pPr marL="0" indent="0" algn="l" defTabSz="914400" rtl="0" eaLnBrk="1" latinLnBrk="1" hangingPunct="1">
              <a:buNone/>
              <a:defRPr lang="ko-KR" altLang="en-US" sz="11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7A277B70-6665-6A9A-FF0F-D71645590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350" y="515491"/>
            <a:ext cx="11931649" cy="4065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AE9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  <a:lvl2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4pPr>
            <a:lvl5pPr marL="0" indent="0" algn="l" defTabSz="914400" rtl="0" eaLnBrk="1" latinLnBrk="1" hangingPunct="1">
              <a:buNone/>
              <a:defRPr lang="ko-KR" altLang="en-US" sz="11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BD822C-29A9-5825-D939-6F0EFBC18A5A}"/>
              </a:ext>
            </a:extLst>
          </p:cNvPr>
          <p:cNvCxnSpPr>
            <a:cxnSpLocks/>
          </p:cNvCxnSpPr>
          <p:nvPr userDrawn="1"/>
        </p:nvCxnSpPr>
        <p:spPr>
          <a:xfrm>
            <a:off x="153272" y="176689"/>
            <a:ext cx="132430" cy="137160"/>
          </a:xfrm>
          <a:prstGeom prst="line">
            <a:avLst/>
          </a:prstGeom>
          <a:ln w="15875" cap="rnd">
            <a:solidFill>
              <a:srgbClr val="0EA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2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2085DFF-6041-BD8F-8BB2-3669D9CB7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0350" y="338028"/>
            <a:ext cx="2464315" cy="2521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buNone/>
              <a:defRPr lang="ko-KR" altLang="en-US" sz="11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4pPr>
            <a:lvl5pPr marL="0" indent="0" algn="l" defTabSz="914400" rtl="0" eaLnBrk="1" latinLnBrk="1" hangingPunct="1">
              <a:buNone/>
              <a:defRPr lang="ko-KR" altLang="en-US" sz="11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F6DE7ED4-6F87-B81C-22AF-7F272193E1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350" y="515491"/>
            <a:ext cx="11931649" cy="4065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AE9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defRPr>
            </a:lvl1pPr>
            <a:lvl2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2pPr>
            <a:lvl3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3pPr>
            <a:lvl4pPr marL="0" indent="0" algn="l" defTabSz="914400" rtl="0" eaLnBrk="1" latinLnBrk="1" hangingPunct="1"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4pPr>
            <a:lvl5pPr marL="0" indent="0" algn="l" defTabSz="914400" rtl="0" eaLnBrk="1" latinLnBrk="1" hangingPunct="1">
              <a:buNone/>
              <a:defRPr lang="ko-KR" altLang="en-US" sz="11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2DE1F1-DA53-D3E8-49D7-2A9F0F5F2A92}"/>
              </a:ext>
            </a:extLst>
          </p:cNvPr>
          <p:cNvCxnSpPr>
            <a:cxnSpLocks/>
          </p:cNvCxnSpPr>
          <p:nvPr userDrawn="1"/>
        </p:nvCxnSpPr>
        <p:spPr>
          <a:xfrm>
            <a:off x="153272" y="176689"/>
            <a:ext cx="132430" cy="137160"/>
          </a:xfrm>
          <a:prstGeom prst="line">
            <a:avLst/>
          </a:prstGeom>
          <a:ln w="15875" cap="rnd">
            <a:solidFill>
              <a:srgbClr val="0EA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38EF8899-5766-1761-F57B-3805542640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9668" y="1125538"/>
            <a:ext cx="3099332" cy="5732462"/>
          </a:xfrm>
          <a:prstGeom prst="rect">
            <a:avLst/>
          </a:prstGeom>
          <a:solidFill>
            <a:srgbClr val="DEEBF7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53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9C2293-1778-0E50-B0B7-1000AE0507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0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14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2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303D95-E3C8-3B43-84B7-373B5ECA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화성 공정 단계에서의 </a:t>
            </a:r>
            <a:r>
              <a:rPr lang="ko-KR" altLang="en-US" dirty="0">
                <a:solidFill>
                  <a:srgbClr val="2BEDC8"/>
                </a:solidFill>
              </a:rPr>
              <a:t>불량 발생 최소화 </a:t>
            </a:r>
            <a:r>
              <a:rPr lang="ko-KR" altLang="en-US" dirty="0"/>
              <a:t>방안</a:t>
            </a:r>
            <a:endParaRPr lang="en-US" altLang="ko-KR" sz="5200" dirty="0">
              <a:ln>
                <a:solidFill>
                  <a:schemeClr val="accent1"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B8BC94-1DE6-8AA7-5404-FF753FAF5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altLang="ko-KR" dirty="0"/>
              <a:t>C2 </a:t>
            </a:r>
            <a:r>
              <a:rPr lang="ko-KR" altLang="en-US" dirty="0"/>
              <a:t>김명주 김현규 </a:t>
            </a:r>
            <a:r>
              <a:rPr lang="ko-KR" altLang="en-US" dirty="0" err="1"/>
              <a:t>도한엽</a:t>
            </a:r>
            <a:r>
              <a:rPr lang="ko-KR" altLang="en-US" dirty="0"/>
              <a:t> 이가은 </a:t>
            </a:r>
            <a:r>
              <a:rPr lang="ko-KR" altLang="en-US" dirty="0" err="1"/>
              <a:t>이예슬</a:t>
            </a:r>
            <a:r>
              <a:rPr lang="ko-KR" altLang="en-US" dirty="0"/>
              <a:t> 한윤호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2C2E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EE320-9DC5-1B29-65AC-2197D686315E}"/>
              </a:ext>
            </a:extLst>
          </p:cNvPr>
          <p:cNvSpPr txBox="1"/>
          <p:nvPr/>
        </p:nvSpPr>
        <p:spPr>
          <a:xfrm>
            <a:off x="202791" y="220915"/>
            <a:ext cx="3336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청년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・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Big Data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아카데미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27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2C2E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291C7-EB3B-442F-655B-FB7FA8291A6B}"/>
              </a:ext>
            </a:extLst>
          </p:cNvPr>
          <p:cNvSpPr txBox="1"/>
          <p:nvPr/>
        </p:nvSpPr>
        <p:spPr>
          <a:xfrm>
            <a:off x="9676011" y="6178537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발표자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2C2E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김명주</a:t>
            </a:r>
          </a:p>
        </p:txBody>
      </p:sp>
    </p:spTree>
    <p:extLst>
      <p:ext uri="{BB962C8B-B14F-4D97-AF65-F5344CB8AC3E}">
        <p14:creationId xmlns:p14="http://schemas.microsoft.com/office/powerpoint/2010/main" val="369179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각 삼각형 130">
            <a:extLst>
              <a:ext uri="{FF2B5EF4-FFF2-40B4-BE49-F238E27FC236}">
                <a16:creationId xmlns:a16="http://schemas.microsoft.com/office/drawing/2014/main" id="{9154AAF3-589A-947A-BDEB-FC69248B7D4E}"/>
              </a:ext>
            </a:extLst>
          </p:cNvPr>
          <p:cNvSpPr/>
          <p:nvPr/>
        </p:nvSpPr>
        <p:spPr>
          <a:xfrm rot="5400000">
            <a:off x="5563155" y="5989425"/>
            <a:ext cx="1020629" cy="121260"/>
          </a:xfrm>
          <a:prstGeom prst="rt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lumMod val="95000"/>
                  <a:lumOff val="5000"/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각 삼각형 129">
            <a:extLst>
              <a:ext uri="{FF2B5EF4-FFF2-40B4-BE49-F238E27FC236}">
                <a16:creationId xmlns:a16="http://schemas.microsoft.com/office/drawing/2014/main" id="{E9C5EC3D-84EE-D41E-4211-D32301B14360}"/>
              </a:ext>
            </a:extLst>
          </p:cNvPr>
          <p:cNvSpPr/>
          <p:nvPr/>
        </p:nvSpPr>
        <p:spPr>
          <a:xfrm rot="5400000">
            <a:off x="11438376" y="5989425"/>
            <a:ext cx="1020629" cy="121260"/>
          </a:xfrm>
          <a:prstGeom prst="rt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lumMod val="95000"/>
                  <a:lumOff val="5000"/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BF0DBA-5D13-4723-73C0-977280C92F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02372" y="1360320"/>
            <a:ext cx="3468426" cy="5123517"/>
          </a:xfrm>
          <a:prstGeom prst="rect">
            <a:avLst/>
          </a:prstGeom>
          <a:solidFill>
            <a:schemeClr val="bg1"/>
          </a:solidFill>
          <a:ln w="952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8E89433-287E-7A75-F9C1-092AE241126A}"/>
              </a:ext>
            </a:extLst>
          </p:cNvPr>
          <p:cNvSpPr/>
          <p:nvPr/>
        </p:nvSpPr>
        <p:spPr>
          <a:xfrm flipH="1">
            <a:off x="8420096" y="1360320"/>
            <a:ext cx="3468426" cy="472441"/>
          </a:xfrm>
          <a:prstGeom prst="round2SameRect">
            <a:avLst/>
          </a:prstGeom>
          <a:solidFill>
            <a:srgbClr val="AD4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buClr>
                <a:schemeClr val="accent2"/>
              </a:buClr>
              <a:buSzPct val="85000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불량률 급증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050EAD-89AC-85D4-AB10-11DCE0CD88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21530" y="1360320"/>
            <a:ext cx="3468426" cy="5123517"/>
          </a:xfrm>
          <a:prstGeom prst="rect">
            <a:avLst/>
          </a:prstGeom>
          <a:solidFill>
            <a:schemeClr val="bg1"/>
          </a:solidFill>
          <a:ln w="952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A2563B37-BB52-573D-F424-BCF474983784}"/>
              </a:ext>
            </a:extLst>
          </p:cNvPr>
          <p:cNvSpPr/>
          <p:nvPr/>
        </p:nvSpPr>
        <p:spPr>
          <a:xfrm flipH="1">
            <a:off x="4339254" y="1360320"/>
            <a:ext cx="3468426" cy="472441"/>
          </a:xfrm>
          <a:prstGeom prst="round2SameRect">
            <a:avLst/>
          </a:prstGeom>
          <a:solidFill>
            <a:srgbClr val="0EAE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buClr>
                <a:schemeClr val="accent2"/>
              </a:buClr>
              <a:buSzPct val="85000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리튬 수요 산업 비중 변화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DBF5A64-3C05-623B-DB27-4C5C64F352EB}"/>
              </a:ext>
            </a:extLst>
          </p:cNvPr>
          <p:cNvCxnSpPr>
            <a:cxnSpLocks/>
          </p:cNvCxnSpPr>
          <p:nvPr/>
        </p:nvCxnSpPr>
        <p:spPr>
          <a:xfrm>
            <a:off x="153272" y="176689"/>
            <a:ext cx="132430" cy="137160"/>
          </a:xfrm>
          <a:prstGeom prst="line">
            <a:avLst/>
          </a:prstGeom>
          <a:ln w="15875" cap="rnd">
            <a:solidFill>
              <a:srgbClr val="0EAE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04D641-B543-E814-0BA5-4F616056E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종합실습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BF7B0ED-16E7-8AFE-F499-1522D1F932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추진배경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A286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87808C-5CD7-2219-2AC5-E6F43BC2EC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5750" y="1321495"/>
            <a:ext cx="3468426" cy="5123517"/>
          </a:xfrm>
          <a:prstGeom prst="rect">
            <a:avLst/>
          </a:prstGeom>
          <a:solidFill>
            <a:schemeClr val="bg1"/>
          </a:solidFill>
          <a:ln w="952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EEBF1BBA-010E-6E0A-6783-E581C58B4C3C}"/>
              </a:ext>
            </a:extLst>
          </p:cNvPr>
          <p:cNvSpPr/>
          <p:nvPr/>
        </p:nvSpPr>
        <p:spPr>
          <a:xfrm flipH="1">
            <a:off x="303474" y="1321495"/>
            <a:ext cx="3468426" cy="472441"/>
          </a:xfrm>
          <a:prstGeom prst="round2SameRect">
            <a:avLst/>
          </a:prstGeom>
          <a:solidFill>
            <a:srgbClr val="4E50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buClr>
                <a:schemeClr val="accent2"/>
              </a:buClr>
              <a:buSzPct val="85000"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전기 자동차 시장 성장세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6F9B664-394E-DF7D-FFFF-6FA01942F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4" b="5262"/>
          <a:stretch/>
        </p:blipFill>
        <p:spPr>
          <a:xfrm>
            <a:off x="351432" y="1875629"/>
            <a:ext cx="3372510" cy="40928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EE32332-0143-8265-3DEA-84289E1251E7}"/>
              </a:ext>
            </a:extLst>
          </p:cNvPr>
          <p:cNvSpPr txBox="1"/>
          <p:nvPr/>
        </p:nvSpPr>
        <p:spPr>
          <a:xfrm>
            <a:off x="10572646" y="14416"/>
            <a:ext cx="161935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https://lrl.kr/xQYb</a:t>
            </a:r>
          </a:p>
          <a:p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       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https://lrl.kr/NcHv</a:t>
            </a:r>
          </a:p>
          <a:p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        https://lrl.kr/lgw9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C7DC8C9-A9E3-F826-F317-80601D1E26F4}"/>
              </a:ext>
            </a:extLst>
          </p:cNvPr>
          <p:cNvGrpSpPr/>
          <p:nvPr/>
        </p:nvGrpSpPr>
        <p:grpSpPr>
          <a:xfrm>
            <a:off x="248508" y="6506337"/>
            <a:ext cx="5291166" cy="404596"/>
            <a:chOff x="6163038" y="5006819"/>
            <a:chExt cx="5291166" cy="40459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D93FE03-5D46-F591-615D-696FE483F407}"/>
                </a:ext>
              </a:extLst>
            </p:cNvPr>
            <p:cNvSpPr/>
            <p:nvPr/>
          </p:nvSpPr>
          <p:spPr bwMode="auto">
            <a:xfrm>
              <a:off x="6449771" y="5009097"/>
              <a:ext cx="3261496" cy="367219"/>
            </a:xfrm>
            <a:prstGeom prst="rect">
              <a:avLst/>
            </a:prstGeom>
          </p:spPr>
          <p:txBody>
            <a:bodyPr anchor="ctr"/>
            <a:lstStyle/>
            <a:p>
              <a:pPr>
                <a:lnSpc>
                  <a:spcPct val="120000"/>
                </a:lnSpc>
                <a:spcBef>
                  <a:spcPts val="400"/>
                </a:spcBef>
                <a:buClr>
                  <a:srgbClr val="0EAE90"/>
                </a:buClr>
                <a:buSzPct val="100000"/>
              </a:pP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E50A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전 세계 전기차 및 전기차용 배터리 수요 전망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9" name="눈물 방울 48">
              <a:extLst>
                <a:ext uri="{FF2B5EF4-FFF2-40B4-BE49-F238E27FC236}">
                  <a16:creationId xmlns:a16="http://schemas.microsoft.com/office/drawing/2014/main" id="{B4D147A1-DCA0-CA23-9144-96C3A6E08E8B}"/>
                </a:ext>
              </a:extLst>
            </p:cNvPr>
            <p:cNvSpPr/>
            <p:nvPr/>
          </p:nvSpPr>
          <p:spPr>
            <a:xfrm rot="8100000">
              <a:off x="6163038" y="5006819"/>
              <a:ext cx="272660" cy="272660"/>
            </a:xfrm>
            <a:prstGeom prst="teardrop">
              <a:avLst>
                <a:gd name="adj" fmla="val 120997"/>
              </a:avLst>
            </a:prstGeom>
            <a:solidFill>
              <a:srgbClr val="4E50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457200" algn="ctr">
                <a:spcBef>
                  <a:spcPct val="50000"/>
                </a:spcBef>
              </a:pPr>
              <a:endParaRPr lang="ko-KR" altLang="en-US" sz="16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11DDCB1-95E9-971B-A64F-760FC4CC030D}"/>
                </a:ext>
              </a:extLst>
            </p:cNvPr>
            <p:cNvSpPr/>
            <p:nvPr/>
          </p:nvSpPr>
          <p:spPr>
            <a:xfrm>
              <a:off x="6219721" y="5062987"/>
              <a:ext cx="159294" cy="1592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1" name="직선 연결선 102">
              <a:extLst>
                <a:ext uri="{FF2B5EF4-FFF2-40B4-BE49-F238E27FC236}">
                  <a16:creationId xmlns:a16="http://schemas.microsoft.com/office/drawing/2014/main" id="{B3237E77-10FA-5091-A7DF-2427FB38D740}"/>
                </a:ext>
              </a:extLst>
            </p:cNvPr>
            <p:cNvCxnSpPr>
              <a:cxnSpLocks/>
            </p:cNvCxnSpPr>
            <p:nvPr/>
          </p:nvCxnSpPr>
          <p:spPr>
            <a:xfrm>
              <a:off x="6449771" y="5410348"/>
              <a:ext cx="5004433" cy="1067"/>
            </a:xfrm>
            <a:prstGeom prst="line">
              <a:avLst/>
            </a:prstGeom>
            <a:ln w="12700">
              <a:solidFill>
                <a:srgbClr val="DEDE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75153B1-9233-0BF3-6452-9BB1B5CE71AD}"/>
              </a:ext>
            </a:extLst>
          </p:cNvPr>
          <p:cNvGrpSpPr/>
          <p:nvPr/>
        </p:nvGrpSpPr>
        <p:grpSpPr>
          <a:xfrm>
            <a:off x="8423934" y="6506337"/>
            <a:ext cx="5291166" cy="404596"/>
            <a:chOff x="6163038" y="5006819"/>
            <a:chExt cx="5291166" cy="40459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6B8D897-681E-233D-6FA4-2ED35FF1D377}"/>
                </a:ext>
              </a:extLst>
            </p:cNvPr>
            <p:cNvSpPr/>
            <p:nvPr/>
          </p:nvSpPr>
          <p:spPr bwMode="auto">
            <a:xfrm>
              <a:off x="6449771" y="5009097"/>
              <a:ext cx="3261496" cy="367219"/>
            </a:xfrm>
            <a:prstGeom prst="rect">
              <a:avLst/>
            </a:prstGeom>
          </p:spPr>
          <p:txBody>
            <a:bodyPr anchor="ctr"/>
            <a:lstStyle/>
            <a:p>
              <a:pPr>
                <a:lnSpc>
                  <a:spcPct val="120000"/>
                </a:lnSpc>
                <a:spcBef>
                  <a:spcPts val="400"/>
                </a:spcBef>
                <a:buClr>
                  <a:srgbClr val="0EAE90"/>
                </a:buClr>
                <a:buSzPct val="100000"/>
              </a:pP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E50A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불량률 급증으로 매출과 수익성에 악영향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63" name="눈물 방울 62">
              <a:extLst>
                <a:ext uri="{FF2B5EF4-FFF2-40B4-BE49-F238E27FC236}">
                  <a16:creationId xmlns:a16="http://schemas.microsoft.com/office/drawing/2014/main" id="{036F4EDB-9608-DC95-7972-7EBCD9A958E9}"/>
                </a:ext>
              </a:extLst>
            </p:cNvPr>
            <p:cNvSpPr/>
            <p:nvPr/>
          </p:nvSpPr>
          <p:spPr>
            <a:xfrm rot="8100000">
              <a:off x="6163038" y="5006819"/>
              <a:ext cx="272660" cy="272660"/>
            </a:xfrm>
            <a:prstGeom prst="teardrop">
              <a:avLst>
                <a:gd name="adj" fmla="val 120997"/>
              </a:avLst>
            </a:prstGeom>
            <a:solidFill>
              <a:srgbClr val="AD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457200" algn="ctr">
                <a:spcBef>
                  <a:spcPct val="50000"/>
                </a:spcBef>
              </a:pPr>
              <a:endParaRPr lang="ko-KR" altLang="en-US" sz="16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0FF9C34-56DC-2DF4-D764-2005D17D20D2}"/>
                </a:ext>
              </a:extLst>
            </p:cNvPr>
            <p:cNvSpPr/>
            <p:nvPr/>
          </p:nvSpPr>
          <p:spPr>
            <a:xfrm>
              <a:off x="6219721" y="5062987"/>
              <a:ext cx="159294" cy="1592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5" name="직선 연결선 102">
              <a:extLst>
                <a:ext uri="{FF2B5EF4-FFF2-40B4-BE49-F238E27FC236}">
                  <a16:creationId xmlns:a16="http://schemas.microsoft.com/office/drawing/2014/main" id="{156777F6-830B-DE11-F2BE-1685B5CCCB08}"/>
                </a:ext>
              </a:extLst>
            </p:cNvPr>
            <p:cNvCxnSpPr>
              <a:cxnSpLocks/>
            </p:cNvCxnSpPr>
            <p:nvPr/>
          </p:nvCxnSpPr>
          <p:spPr>
            <a:xfrm>
              <a:off x="6449771" y="5410348"/>
              <a:ext cx="5004433" cy="1067"/>
            </a:xfrm>
            <a:prstGeom prst="line">
              <a:avLst/>
            </a:prstGeom>
            <a:ln w="12700">
              <a:solidFill>
                <a:srgbClr val="DEDE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4AD99848-00F6-4E0A-A04F-398C7D084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7" t="28705" r="69578" b="8404"/>
          <a:stretch/>
        </p:blipFill>
        <p:spPr>
          <a:xfrm>
            <a:off x="4340555" y="1818353"/>
            <a:ext cx="1653094" cy="2551013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294C66B8-BCB8-2825-4FA5-E6F59D665437}"/>
              </a:ext>
            </a:extLst>
          </p:cNvPr>
          <p:cNvGrpSpPr/>
          <p:nvPr/>
        </p:nvGrpSpPr>
        <p:grpSpPr>
          <a:xfrm>
            <a:off x="5011398" y="6506337"/>
            <a:ext cx="5291166" cy="404596"/>
            <a:chOff x="6163038" y="5006819"/>
            <a:chExt cx="5291166" cy="40459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FA40FAF-7451-D39A-B49F-20C1811B3D53}"/>
                </a:ext>
              </a:extLst>
            </p:cNvPr>
            <p:cNvSpPr/>
            <p:nvPr/>
          </p:nvSpPr>
          <p:spPr bwMode="auto">
            <a:xfrm>
              <a:off x="6449771" y="5009097"/>
              <a:ext cx="3261496" cy="367219"/>
            </a:xfrm>
            <a:prstGeom prst="rect">
              <a:avLst/>
            </a:prstGeom>
          </p:spPr>
          <p:txBody>
            <a:bodyPr anchor="ctr"/>
            <a:lstStyle/>
            <a:p>
              <a:pPr>
                <a:lnSpc>
                  <a:spcPct val="120000"/>
                </a:lnSpc>
                <a:spcBef>
                  <a:spcPts val="400"/>
                </a:spcBef>
                <a:buClr>
                  <a:srgbClr val="0EAE90"/>
                </a:buClr>
                <a:buSzPct val="100000"/>
              </a:pP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E50A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리튬 수요 산업 비중 변화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3" name="눈물 방울 72">
              <a:extLst>
                <a:ext uri="{FF2B5EF4-FFF2-40B4-BE49-F238E27FC236}">
                  <a16:creationId xmlns:a16="http://schemas.microsoft.com/office/drawing/2014/main" id="{F06BC064-139E-EAFD-B476-84B76FEAF86D}"/>
                </a:ext>
              </a:extLst>
            </p:cNvPr>
            <p:cNvSpPr/>
            <p:nvPr/>
          </p:nvSpPr>
          <p:spPr>
            <a:xfrm rot="8100000">
              <a:off x="6163038" y="5006819"/>
              <a:ext cx="272660" cy="272660"/>
            </a:xfrm>
            <a:prstGeom prst="teardrop">
              <a:avLst>
                <a:gd name="adj" fmla="val 120997"/>
              </a:avLst>
            </a:prstGeom>
            <a:solidFill>
              <a:srgbClr val="0EA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457200" algn="ctr">
                <a:spcBef>
                  <a:spcPct val="50000"/>
                </a:spcBef>
              </a:pPr>
              <a:endParaRPr lang="ko-KR" altLang="en-US" sz="16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05A1D8C-5445-9B44-F728-20C85B27CF39}"/>
                </a:ext>
              </a:extLst>
            </p:cNvPr>
            <p:cNvSpPr/>
            <p:nvPr/>
          </p:nvSpPr>
          <p:spPr>
            <a:xfrm>
              <a:off x="6219721" y="5062987"/>
              <a:ext cx="159294" cy="1592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5" name="직선 연결선 102">
              <a:extLst>
                <a:ext uri="{FF2B5EF4-FFF2-40B4-BE49-F238E27FC236}">
                  <a16:creationId xmlns:a16="http://schemas.microsoft.com/office/drawing/2014/main" id="{B8077CC0-E706-FD82-71AE-C1C8839A995B}"/>
                </a:ext>
              </a:extLst>
            </p:cNvPr>
            <p:cNvCxnSpPr>
              <a:cxnSpLocks/>
            </p:cNvCxnSpPr>
            <p:nvPr/>
          </p:nvCxnSpPr>
          <p:spPr>
            <a:xfrm>
              <a:off x="6449771" y="5410348"/>
              <a:ext cx="5004433" cy="1067"/>
            </a:xfrm>
            <a:prstGeom prst="line">
              <a:avLst/>
            </a:prstGeom>
            <a:ln w="12700">
              <a:solidFill>
                <a:srgbClr val="DEDE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7D87DD91-E6EA-4411-BAEE-BF9062959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0" t="26213" r="35855" b="10896"/>
          <a:stretch/>
        </p:blipFill>
        <p:spPr>
          <a:xfrm>
            <a:off x="6134100" y="1818353"/>
            <a:ext cx="1653094" cy="255101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32874CF-3DBA-3B0F-9D3F-3B7A0DB3C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88" t="29720" r="3977" b="12309"/>
          <a:stretch/>
        </p:blipFill>
        <p:spPr>
          <a:xfrm>
            <a:off x="5274014" y="4339779"/>
            <a:ext cx="1427451" cy="199914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7E6441D5-9FFC-BEB9-41F1-A618CAED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096" y="1821430"/>
            <a:ext cx="3450702" cy="451749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CE2E6D6-68FB-93B0-DC18-7B0E4B599671}"/>
              </a:ext>
            </a:extLst>
          </p:cNvPr>
          <p:cNvSpPr txBox="1"/>
          <p:nvPr/>
        </p:nvSpPr>
        <p:spPr>
          <a:xfrm>
            <a:off x="260350" y="933251"/>
            <a:ext cx="9360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전기차 시장과 더불어 리튬 배터리 시장이 확대되고 있으나 최근 당사의 공정 단계에서 불량 발생이 증가하여 시장 경쟁력 확보 어려움</a:t>
            </a:r>
          </a:p>
        </p:txBody>
      </p:sp>
    </p:spTree>
    <p:extLst>
      <p:ext uri="{BB962C8B-B14F-4D97-AF65-F5344CB8AC3E}">
        <p14:creationId xmlns:p14="http://schemas.microsoft.com/office/powerpoint/2010/main" val="368898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9">
      <a:majorFont>
        <a:latin typeface="Pretendard ExtraBold"/>
        <a:ea typeface="Pretendard ExtraBold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100</Words>
  <Application>Microsoft Office PowerPoint</Application>
  <PresentationFormat>와이드스크린</PresentationFormat>
  <Paragraphs>16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Arial</vt:lpstr>
      <vt:lpstr>Pretendard ExtraBold</vt:lpstr>
      <vt:lpstr>Pretendard Medium</vt:lpstr>
      <vt:lpstr>Pretendard SemiBold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템 인트</dc:creator>
  <cp:lastModifiedBy>김현규</cp:lastModifiedBy>
  <cp:revision>99</cp:revision>
  <dcterms:created xsi:type="dcterms:W3CDTF">2023-03-02T09:42:17Z</dcterms:created>
  <dcterms:modified xsi:type="dcterms:W3CDTF">2024-08-14T05:58:43Z</dcterms:modified>
</cp:coreProperties>
</file>